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4"/>
  </p:notesMasterIdLst>
  <p:handoutMasterIdLst>
    <p:handoutMasterId r:id="rId35"/>
  </p:handoutMasterIdLst>
  <p:sldIdLst>
    <p:sldId id="394" r:id="rId3"/>
    <p:sldId id="395" r:id="rId4"/>
    <p:sldId id="396" r:id="rId5"/>
    <p:sldId id="397" r:id="rId6"/>
    <p:sldId id="398" r:id="rId7"/>
    <p:sldId id="399" r:id="rId8"/>
    <p:sldId id="400" r:id="rId9"/>
    <p:sldId id="401" r:id="rId10"/>
    <p:sldId id="402" r:id="rId11"/>
    <p:sldId id="403" r:id="rId12"/>
    <p:sldId id="404" r:id="rId13"/>
    <p:sldId id="405" r:id="rId14"/>
    <p:sldId id="406" r:id="rId15"/>
    <p:sldId id="407" r:id="rId16"/>
    <p:sldId id="408" r:id="rId17"/>
    <p:sldId id="409" r:id="rId18"/>
    <p:sldId id="410" r:id="rId19"/>
    <p:sldId id="411" r:id="rId20"/>
    <p:sldId id="412" r:id="rId21"/>
    <p:sldId id="413" r:id="rId22"/>
    <p:sldId id="414" r:id="rId23"/>
    <p:sldId id="415" r:id="rId24"/>
    <p:sldId id="416" r:id="rId25"/>
    <p:sldId id="417" r:id="rId26"/>
    <p:sldId id="418" r:id="rId27"/>
    <p:sldId id="419" r:id="rId28"/>
    <p:sldId id="420" r:id="rId29"/>
    <p:sldId id="421" r:id="rId30"/>
    <p:sldId id="422" r:id="rId31"/>
    <p:sldId id="423" r:id="rId32"/>
    <p:sldId id="393" r:id="rId3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68" autoAdjust="0"/>
    <p:restoredTop sz="94533" autoAdjust="0"/>
  </p:normalViewPr>
  <p:slideViewPr>
    <p:cSldViewPr>
      <p:cViewPr varScale="1">
        <p:scale>
          <a:sx n="72" d="100"/>
          <a:sy n="72" d="100"/>
        </p:scale>
        <p:origin x="360" y="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07-Jul-2015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07-Jul-2015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84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55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35829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86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555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420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395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07-Jul-2015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583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07-Jul-2015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s://twitter.com/lyanchev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://itgeorge.net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b/atanas-dobrev/32/194/950" TargetMode="External"/><Relationship Id="rId2" Type="http://schemas.openxmlformats.org/officeDocument/2006/relationships/hyperlink" Target="https://www.leanplum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hyperlink" Target="http://judge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jpeg"/><Relationship Id="rId7" Type="http://schemas.openxmlformats.org/officeDocument/2006/relationships/image" Target="../media/image49.png"/><Relationship Id="rId12" Type="http://schemas.openxmlformats.org/officeDocument/2006/relationships/image" Target="../media/image52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11" Type="http://schemas.openxmlformats.org/officeDocument/2006/relationships/hyperlink" Target="http://www.programirane.org/" TargetMode="External"/><Relationship Id="rId5" Type="http://schemas.openxmlformats.org/officeDocument/2006/relationships/image" Target="../media/image47.png"/><Relationship Id="rId10" Type="http://schemas.openxmlformats.org/officeDocument/2006/relationships/image" Target="../media/image9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1147/Data-Structures-June-2015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" TargetMode="External"/><Relationship Id="rId4" Type="http://schemas.openxmlformats.org/officeDocument/2006/relationships/image" Target="../media/image5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hyperlink" Target="http://www.programirane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oo.gl/ElgQD3" TargetMode="External"/><Relationship Id="rId4" Type="http://schemas.openxmlformats.org/officeDocument/2006/relationships/image" Target="../media/image5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etbrains.com/idea/" TargetMode="External"/><Relationship Id="rId3" Type="http://schemas.openxmlformats.org/officeDocument/2006/relationships/hyperlink" Target="http://www.visualstudio.com/" TargetMode="External"/><Relationship Id="rId7" Type="http://schemas.openxmlformats.org/officeDocument/2006/relationships/hyperlink" Target="http://www.eclipse.org/download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owercollections.codeplex.com/" TargetMode="External"/><Relationship Id="rId5" Type="http://schemas.openxmlformats.org/officeDocument/2006/relationships/hyperlink" Target="http://xamarin.com/studio" TargetMode="External"/><Relationship Id="rId4" Type="http://schemas.openxmlformats.org/officeDocument/2006/relationships/hyperlink" Target="http://www.icsharpcode.net/" TargetMode="External"/><Relationship Id="rId9" Type="http://schemas.openxmlformats.org/officeDocument/2006/relationships/hyperlink" Target="http://www.codeblocks.org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64.png"/><Relationship Id="rId18" Type="http://schemas.openxmlformats.org/officeDocument/2006/relationships/hyperlink" Target="http://www.luxoft.com/bulgaria/" TargetMode="External"/><Relationship Id="rId3" Type="http://schemas.openxmlformats.org/officeDocument/2006/relationships/hyperlink" Target="https://softuni.bg/trainings/1147/Data-Structures-June-2015" TargetMode="External"/><Relationship Id="rId21" Type="http://schemas.openxmlformats.org/officeDocument/2006/relationships/image" Target="../media/image68.png"/><Relationship Id="rId7" Type="http://schemas.openxmlformats.org/officeDocument/2006/relationships/image" Target="../media/image61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superhosting.bg/" TargetMode="External"/><Relationship Id="rId20" Type="http://schemas.openxmlformats.org/officeDocument/2006/relationships/hyperlink" Target="http://www.indeavr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63.png"/><Relationship Id="rId5" Type="http://schemas.openxmlformats.org/officeDocument/2006/relationships/image" Target="../media/image60.jpeg"/><Relationship Id="rId15" Type="http://schemas.openxmlformats.org/officeDocument/2006/relationships/image" Target="../media/image65.png"/><Relationship Id="rId10" Type="http://schemas.openxmlformats.org/officeDocument/2006/relationships/hyperlink" Target="http://komfo.com/" TargetMode="External"/><Relationship Id="rId19" Type="http://schemas.openxmlformats.org/officeDocument/2006/relationships/image" Target="../media/image67.png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62.png"/><Relationship Id="rId14" Type="http://schemas.openxmlformats.org/officeDocument/2006/relationships/hyperlink" Target="http://www.softwaregroup-bg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86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2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7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://www.nakov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people.ischool.berkeley.edu/~nakov/" TargetMode="External"/><Relationship Id="rId2" Type="http://schemas.openxmlformats.org/officeDocument/2006/relationships/hyperlink" Target="http://programirane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027612" y="1060726"/>
            <a:ext cx="6391741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Data Structures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948026" y="2224297"/>
            <a:ext cx="7547528" cy="1280903"/>
          </a:xfrm>
        </p:spPr>
        <p:txBody>
          <a:bodyPr>
            <a:normAutofit/>
          </a:bodyPr>
          <a:lstStyle/>
          <a:p>
            <a:r>
              <a:rPr lang="en-US" dirty="0" smtClean="0"/>
              <a:t>Curriculum, Trainers,</a:t>
            </a:r>
            <a:br>
              <a:rPr lang="en-US" dirty="0" smtClean="0"/>
            </a:br>
            <a:r>
              <a:rPr lang="en-US" dirty="0" smtClean="0"/>
              <a:t>Evaluation, Exams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310050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217610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612" y="443339"/>
            <a:ext cx="1399741" cy="141290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6012" y="463217"/>
            <a:ext cx="2285292" cy="139793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1212" y="3942817"/>
            <a:ext cx="4258141" cy="23435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8247" y="2286000"/>
            <a:ext cx="1820822" cy="114324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84612" y="3968769"/>
            <a:ext cx="2133598" cy="23414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576164">
            <a:off x="5374870" y="3845954"/>
            <a:ext cx="1561388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Structures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18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95400"/>
            <a:ext cx="8875799" cy="54260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Lyubomir Yanchev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Software engineer and entrepreneur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Winner in tens of programming contests, Olympiads and entrepreneurship challenges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Expert in data structures, algorithms, image processing and voice recognition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Speaker at hundred technical events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Twitter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twitter.com/lyanchev</a:t>
            </a: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(3)</a:t>
            </a:r>
            <a:endParaRPr lang="en-US" dirty="0"/>
          </a:p>
        </p:txBody>
      </p:sp>
      <p:pic>
        <p:nvPicPr>
          <p:cNvPr id="6" name="Picture 2" descr="Любомир Янчев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81584" y="1669940"/>
            <a:ext cx="2309869" cy="2673459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00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95400"/>
            <a:ext cx="8875799" cy="54260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George Georgiev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Data structures and algorithms expert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Solid experience as technical trainer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Solid background as contestant in Informatics </a:t>
            </a:r>
            <a:r>
              <a:rPr lang="en-US" dirty="0"/>
              <a:t>and IT competitions </a:t>
            </a:r>
            <a:r>
              <a:rPr lang="en-US" dirty="0" smtClean="0"/>
              <a:t>+ winner many times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Graduate </a:t>
            </a:r>
            <a:r>
              <a:rPr lang="en-US" dirty="0"/>
              <a:t>from the third season of</a:t>
            </a:r>
            <a:br>
              <a:rPr lang="en-US" dirty="0"/>
            </a:br>
            <a:r>
              <a:rPr lang="en-US" noProof="1" smtClean="0"/>
              <a:t>Telerik</a:t>
            </a:r>
            <a:r>
              <a:rPr lang="en-US" dirty="0" smtClean="0"/>
              <a:t> </a:t>
            </a:r>
            <a:r>
              <a:rPr lang="en-US" dirty="0"/>
              <a:t>Software </a:t>
            </a:r>
            <a:r>
              <a:rPr lang="en-US" dirty="0" smtClean="0"/>
              <a:t>Academy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Blog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http://itgeorge.net</a:t>
            </a:r>
            <a:endParaRPr lang="en-US" dirty="0"/>
          </a:p>
          <a:p>
            <a:pPr lvl="1"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(4)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081584" y="1698377"/>
            <a:ext cx="2270627" cy="2788958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24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95400"/>
            <a:ext cx="8647199" cy="54260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Atanas Dobrev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Experienced programming contestant</a:t>
            </a:r>
            <a:br>
              <a:rPr lang="en-US" dirty="0" smtClean="0"/>
            </a:br>
            <a:r>
              <a:rPr lang="en-US" dirty="0" smtClean="0"/>
              <a:t>(and winner many times)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Strong background in data structures, algorithm design and machine learning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Worked in the Silicon Valley (in the start-up company </a:t>
            </a:r>
            <a:r>
              <a:rPr lang="en-US" noProof="1" smtClean="0">
                <a:hlinkClick r:id="rId2"/>
              </a:rPr>
              <a:t>Leanplum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LinkedIn</a:t>
            </a:r>
            <a:r>
              <a:rPr lang="en-US" dirty="0"/>
              <a:t>: </a:t>
            </a:r>
            <a:r>
              <a:rPr lang="en-US" dirty="0" smtClean="0">
                <a:hlinkClick r:id="rId3"/>
              </a:rPr>
              <a:t>https://linkedin.com/pub/atanas-dobrev/32/194/950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(5)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5241" y="1664257"/>
            <a:ext cx="2352227" cy="2822672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74586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19200"/>
            <a:ext cx="8266199" cy="550227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3500" b="1" noProof="1" smtClean="0">
                <a:solidFill>
                  <a:schemeClr val="tx2">
                    <a:lumMod val="75000"/>
                  </a:schemeClr>
                </a:solidFill>
              </a:rPr>
              <a:t>Yordan Darakchiev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Technical trainer @ Software University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Top performing graduate from the </a:t>
            </a:r>
            <a:r>
              <a:rPr lang="en-US" noProof="1" smtClean="0"/>
              <a:t>Telerik</a:t>
            </a:r>
            <a:r>
              <a:rPr lang="en-US" dirty="0" smtClean="0"/>
              <a:t> Software Academy (2013)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Top performing student at the Software University (2014</a:t>
            </a:r>
            <a:r>
              <a:rPr lang="en-US" dirty="0" smtClean="0"/>
              <a:t>)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3500" b="1" noProof="1" smtClean="0">
                <a:solidFill>
                  <a:schemeClr val="tx2">
                    <a:lumMod val="75000"/>
                  </a:schemeClr>
                </a:solidFill>
              </a:rPr>
              <a:t>Atanas Rusenov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Technical trainer @ </a:t>
            </a:r>
            <a:r>
              <a:rPr lang="en-US" dirty="0"/>
              <a:t>Software University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Top performing </a:t>
            </a:r>
            <a:r>
              <a:rPr lang="en-US" dirty="0" smtClean="0"/>
              <a:t>student at the Software University (2014)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(6)</a:t>
            </a:r>
            <a:endParaRPr lang="en-US" dirty="0"/>
          </a:p>
        </p:txBody>
      </p:sp>
      <p:pic>
        <p:nvPicPr>
          <p:cNvPr id="9" name="Picture 4" descr="https://media.licdn.com/media/p/1/005/070/085/1d2fbcf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94811" y="1143000"/>
            <a:ext cx="1905001" cy="229818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boutm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94812" y="3886200"/>
            <a:ext cx="1905000" cy="251460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514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2" y="4889776"/>
            <a:ext cx="10919672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Data Structures: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92873"/>
          </a:xfrm>
        </p:spPr>
        <p:txBody>
          <a:bodyPr/>
          <a:lstStyle/>
          <a:p>
            <a:r>
              <a:rPr lang="en-US" dirty="0" smtClean="0"/>
              <a:t>Duration, Course Format, Languages</a:t>
            </a:r>
            <a:endParaRPr lang="en-US" dirty="0"/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20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/>
              <a:t>Lessons: </a:t>
            </a:r>
            <a:r>
              <a:rPr lang="en-US" sz="3600" dirty="0"/>
              <a:t>~ </a:t>
            </a:r>
            <a:r>
              <a:rPr lang="en-US" sz="3600" dirty="0" smtClean="0">
                <a:latin typeface="Consolas" pitchFamily="49" charset="0"/>
                <a:cs typeface="Consolas" pitchFamily="49" charset="0"/>
              </a:rPr>
              <a:t>20</a:t>
            </a:r>
            <a:r>
              <a:rPr lang="en-US" sz="3600" dirty="0" smtClean="0"/>
              <a:t> </a:t>
            </a:r>
            <a:r>
              <a:rPr lang="en-US" sz="3600" dirty="0"/>
              <a:t>hours </a:t>
            </a:r>
            <a:r>
              <a:rPr lang="en-US" sz="3600" dirty="0" smtClean="0"/>
              <a:t>(onsite + YouTube videos)</a:t>
            </a:r>
            <a:endParaRPr lang="en-US" sz="3600" dirty="0"/>
          </a:p>
          <a:p>
            <a:pPr>
              <a:lnSpc>
                <a:spcPct val="110000"/>
              </a:lnSpc>
            </a:pPr>
            <a:r>
              <a:rPr lang="en-US" sz="3600" dirty="0"/>
              <a:t>Practical </a:t>
            </a:r>
            <a:r>
              <a:rPr lang="en-US" sz="3600" dirty="0" smtClean="0"/>
              <a:t>exercises (in class): </a:t>
            </a:r>
            <a:r>
              <a:rPr lang="en-US" sz="3600" dirty="0"/>
              <a:t>~ </a:t>
            </a:r>
            <a:r>
              <a:rPr lang="en-US" sz="3600" dirty="0" smtClean="0">
                <a:latin typeface="Consolas" pitchFamily="49" charset="0"/>
                <a:cs typeface="Consolas" pitchFamily="49" charset="0"/>
              </a:rPr>
              <a:t>20</a:t>
            </a:r>
            <a:r>
              <a:rPr lang="en-US" sz="3600" dirty="0" smtClean="0"/>
              <a:t> hours</a:t>
            </a:r>
          </a:p>
          <a:p>
            <a:pPr>
              <a:lnSpc>
                <a:spcPct val="110000"/>
              </a:lnSpc>
            </a:pPr>
            <a:r>
              <a:rPr lang="en-US" sz="3600" dirty="0" smtClean="0"/>
              <a:t>Lab: 4 hours</a:t>
            </a:r>
          </a:p>
          <a:p>
            <a:pPr>
              <a:lnSpc>
                <a:spcPct val="110000"/>
              </a:lnSpc>
            </a:pPr>
            <a:r>
              <a:rPr lang="en-US" sz="3600" dirty="0" smtClean="0"/>
              <a:t>Exam preparation: 4 hours</a:t>
            </a:r>
            <a:endParaRPr lang="en-US" sz="3600" dirty="0"/>
          </a:p>
          <a:p>
            <a:pPr>
              <a:lnSpc>
                <a:spcPct val="110000"/>
              </a:lnSpc>
            </a:pPr>
            <a:r>
              <a:rPr lang="en-US" sz="3600" dirty="0" smtClean="0"/>
              <a:t>Homework</a:t>
            </a:r>
            <a:r>
              <a:rPr lang="en-US" sz="3600" dirty="0"/>
              <a:t>: </a:t>
            </a:r>
            <a:r>
              <a:rPr lang="en-US" sz="3600" dirty="0" smtClean="0"/>
              <a:t>~ </a:t>
            </a:r>
            <a:r>
              <a:rPr lang="en-US" sz="3600" dirty="0" smtClean="0">
                <a:latin typeface="Consolas" pitchFamily="49" charset="0"/>
                <a:cs typeface="Consolas" pitchFamily="49" charset="0"/>
              </a:rPr>
              <a:t>30</a:t>
            </a:r>
            <a:r>
              <a:rPr lang="en-US" sz="3600" dirty="0" smtClean="0"/>
              <a:t>-</a:t>
            </a:r>
            <a:r>
              <a:rPr lang="en-US" sz="3600" dirty="0" smtClean="0">
                <a:latin typeface="Consolas" pitchFamily="49" charset="0"/>
                <a:cs typeface="Consolas" pitchFamily="49" charset="0"/>
              </a:rPr>
              <a:t>50</a:t>
            </a:r>
            <a:r>
              <a:rPr lang="en-US" sz="3600" dirty="0" smtClean="0"/>
              <a:t> hours</a:t>
            </a:r>
          </a:p>
          <a:p>
            <a:pPr>
              <a:lnSpc>
                <a:spcPct val="110000"/>
              </a:lnSpc>
            </a:pPr>
            <a:r>
              <a:rPr lang="en-US" sz="3600" dirty="0" smtClean="0"/>
              <a:t>Schedule: June – Sept 2015</a:t>
            </a:r>
          </a:p>
          <a:p>
            <a:pPr>
              <a:lnSpc>
                <a:spcPct val="110000"/>
              </a:lnSpc>
            </a:pPr>
            <a:r>
              <a:rPr lang="en-US" sz="3600" dirty="0" smtClean="0"/>
              <a:t>Practical exam: 13 Sept 2015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Training Duration – Data Structures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729" y="18288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4146229"/>
            <a:ext cx="3697855" cy="205790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66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Course attendees can use their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favorite programming language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C#, Java, C++, Python / other</a:t>
            </a:r>
          </a:p>
          <a:p>
            <a:r>
              <a:rPr lang="en-US" dirty="0"/>
              <a:t>The recommended language for this course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</a:t>
            </a:r>
          </a:p>
          <a:p>
            <a:pPr lvl="1"/>
            <a:r>
              <a:rPr lang="en-US" dirty="0"/>
              <a:t>Exercises in class assume you will write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 Studio</a:t>
            </a:r>
          </a:p>
          <a:p>
            <a:pPr lvl="1"/>
            <a:r>
              <a:rPr lang="en-US" dirty="0"/>
              <a:t>Labs and examples will also focus mostly 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 Studio</a:t>
            </a:r>
          </a:p>
          <a:p>
            <a:r>
              <a:rPr lang="en-US" dirty="0" smtClean="0"/>
              <a:t>At the final exam attendees can use: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C++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54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the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learn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 smtClean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18351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4612" y="4572000"/>
            <a:ext cx="7185872" cy="820600"/>
          </a:xfrm>
        </p:spPr>
        <p:txBody>
          <a:bodyPr/>
          <a:lstStyle/>
          <a:p>
            <a:r>
              <a:rPr lang="en-US" dirty="0" smtClean="0"/>
              <a:t>Data Structures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884612" y="5450168"/>
            <a:ext cx="71858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27212" y="3934902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06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exam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9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</a:t>
            </a:r>
            <a:r>
              <a:rPr lang="en-US" sz="3600" dirty="0"/>
              <a:t>+ 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</a:t>
            </a:r>
            <a:r>
              <a:rPr lang="en-US" dirty="0"/>
              <a:t>+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Contribution in the forum: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up to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bonus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Scoring System for the "Data Structures"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3800613"/>
            <a:ext cx="3813668" cy="25189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1447800"/>
            <a:ext cx="3813668" cy="208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53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Objectives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Program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Learning Resources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5612" y="886106"/>
            <a:ext cx="4281600" cy="26190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7868" y="4508808"/>
            <a:ext cx="2876344" cy="180597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16237" y="4781395"/>
            <a:ext cx="3596952" cy="17436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8423" y="2743200"/>
            <a:ext cx="2738589" cy="353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The practical exam tests your skills to design, implement and use data structures efficiently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cs typeface="Consolas" pitchFamily="49" charset="0"/>
            </a:endParaRPr>
          </a:p>
          <a:p>
            <a:pPr lvl="1">
              <a:lnSpc>
                <a:spcPct val="110000"/>
              </a:lnSpc>
            </a:pPr>
            <a:r>
              <a:rPr lang="en-US" dirty="0"/>
              <a:t>2 problems for 6 </a:t>
            </a:r>
            <a:r>
              <a:rPr lang="en-US" dirty="0" smtClean="0"/>
              <a:t>hours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Command </a:t>
            </a:r>
            <a:r>
              <a:rPr lang="en-US" dirty="0"/>
              <a:t>execution </a:t>
            </a:r>
            <a:r>
              <a:rPr lang="en-US" dirty="0" smtClean="0"/>
              <a:t>system 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E.g. add + edit + remove tickets + search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E.g. add </a:t>
            </a:r>
            <a:r>
              <a:rPr lang="en-US" dirty="0" smtClean="0"/>
              <a:t>+ extract-min + extract-max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Automated </a:t>
            </a:r>
            <a:r>
              <a:rPr lang="en-US" dirty="0"/>
              <a:t>judge system with </a:t>
            </a:r>
            <a:r>
              <a:rPr lang="en-US" dirty="0" smtClean="0"/>
              <a:t>real-time</a:t>
            </a:r>
            <a:br>
              <a:rPr lang="en-US" dirty="0" smtClean="0"/>
            </a:br>
            <a:r>
              <a:rPr lang="en-US" dirty="0" smtClean="0"/>
              <a:t>feedback</a:t>
            </a:r>
            <a:r>
              <a:rPr lang="en-US" dirty="0"/>
              <a:t>: </a:t>
            </a:r>
            <a:r>
              <a:rPr lang="en-US" u="sng" dirty="0">
                <a:hlinkClick r:id="rId2"/>
              </a:rPr>
              <a:t>http://</a:t>
            </a:r>
            <a:r>
              <a:rPr lang="en-US" u="sng" dirty="0" smtClean="0">
                <a:hlinkClick r:id="rId2"/>
              </a:rPr>
              <a:t>judge.softuni.bg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Structures – Practical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09012" y="4267200"/>
            <a:ext cx="2728800" cy="19672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://www.southbaysports.com/images/icon-standi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798" y="2209800"/>
            <a:ext cx="2169228" cy="1655466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88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1-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weeks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0412" y="2870413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42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feedback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4677917"/>
            <a:ext cx="2590800" cy="172288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socialistnetwork.org/wp-content/uploads/2013/01/Peer-to-pe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812" y="2286000"/>
            <a:ext cx="2129412" cy="212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89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481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661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38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16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551" y="498144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69358" y="465445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89862" y="636895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07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75">
            <a:off x="2674264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6512" y="1385248"/>
            <a:ext cx="2510500" cy="1535696"/>
          </a:xfrm>
          <a:prstGeom prst="rect">
            <a:avLst/>
          </a:prstGeom>
        </p:spPr>
      </p:pic>
      <p:pic>
        <p:nvPicPr>
          <p:cNvPr id="4" name="Picture 3">
            <a:hlinkClick r:id="rId11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636" y="3477314"/>
            <a:ext cx="1946252" cy="2771086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9289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Data Structures course official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 and labs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28636" y="1918834"/>
            <a:ext cx="11128376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https://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softuni.bg/trainings/1147/Data-Structures-June-2015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99612" y="3200400"/>
            <a:ext cx="18898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528636" y="5627710"/>
            <a:ext cx="11128376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07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labs</a:t>
            </a:r>
            <a:r>
              <a:rPr lang="en-US" dirty="0" smtClean="0"/>
              <a:t> and 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Structures 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0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Data Structures – Additional Resources</a:t>
            </a:r>
            <a:endParaRPr lang="en-US" sz="3800" dirty="0"/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1143000"/>
            <a:ext cx="1865363" cy="2655916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1266" name="Picture 2" descr="http://upload.wikimedia.org/wikipedia/en/4/41/Clrs3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4191000"/>
            <a:ext cx="1865363" cy="210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894012" y="1143001"/>
            <a:ext cx="9025023" cy="2655916"/>
          </a:xfrm>
        </p:spPr>
        <p:txBody>
          <a:bodyPr anchor="ctr" anchorCtr="0">
            <a:noAutofit/>
          </a:bodyPr>
          <a:lstStyle/>
          <a:p>
            <a:r>
              <a:rPr lang="en-US" sz="2800" dirty="0" smtClean="0"/>
              <a:t>Nakov P., </a:t>
            </a:r>
            <a:r>
              <a:rPr lang="en-US" sz="2800" noProof="1" smtClean="0"/>
              <a:t>Dobrikov</a:t>
            </a:r>
            <a:r>
              <a:rPr lang="en-US" sz="2800" dirty="0" smtClean="0"/>
              <a:t> P., "Programming = ++ Algorithms;", 5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 Edition, </a:t>
            </a:r>
            <a:r>
              <a:rPr lang="en-US" sz="2800" dirty="0"/>
              <a:t>ISBN: </a:t>
            </a:r>
            <a:r>
              <a:rPr lang="en-US" sz="2800" dirty="0" smtClean="0"/>
              <a:t>954-8905-06-X, Faber Publishing (2015)</a:t>
            </a:r>
          </a:p>
          <a:p>
            <a:r>
              <a:rPr lang="en-US" sz="2800" dirty="0" smtClean="0"/>
              <a:t>Download a free copy from: </a:t>
            </a:r>
            <a:r>
              <a:rPr lang="en-US" sz="2800" dirty="0" smtClean="0">
                <a:hlinkClick r:id="rId2"/>
              </a:rPr>
              <a:t>www.programirane.org</a:t>
            </a:r>
            <a:endParaRPr lang="en-US" sz="2800" dirty="0" smtClean="0"/>
          </a:p>
          <a:p>
            <a:r>
              <a:rPr lang="en-US" sz="2800" dirty="0" smtClean="0"/>
              <a:t>No English version (Bulgarian only)</a:t>
            </a:r>
            <a:endParaRPr lang="en-US" sz="28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915615" y="4191000"/>
            <a:ext cx="9025023" cy="2109638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noProof="1" smtClean="0"/>
              <a:t>Cormen T., Leiserson C., Rivest R., Stein C., </a:t>
            </a:r>
            <a:r>
              <a:rPr lang="en-US" sz="3000" dirty="0" smtClean="0"/>
              <a:t>"</a:t>
            </a:r>
            <a:r>
              <a:rPr lang="en-US" sz="3000" dirty="0"/>
              <a:t>Introduction to </a:t>
            </a:r>
            <a:r>
              <a:rPr lang="en-US" sz="3000" dirty="0" smtClean="0"/>
              <a:t>Algorithms</a:t>
            </a:r>
            <a:r>
              <a:rPr lang="en-US" sz="3000" dirty="0"/>
              <a:t>", </a:t>
            </a:r>
            <a:r>
              <a:rPr lang="en-US" sz="3000" dirty="0" smtClean="0"/>
              <a:t>3</a:t>
            </a:r>
            <a:r>
              <a:rPr lang="en-US" sz="3000" baseline="30000" dirty="0" smtClean="0"/>
              <a:t>rd</a:t>
            </a:r>
            <a:r>
              <a:rPr lang="en-US" sz="3000" dirty="0" smtClean="0"/>
              <a:t> Edition, </a:t>
            </a:r>
            <a:r>
              <a:rPr lang="en-US" sz="3000" dirty="0"/>
              <a:t>ISBN  </a:t>
            </a:r>
            <a:r>
              <a:rPr lang="en-US" sz="3000" dirty="0" smtClean="0"/>
              <a:t>978-0262033848, MIT Press (2009)</a:t>
            </a:r>
          </a:p>
          <a:p>
            <a:r>
              <a:rPr lang="en-US" sz="3000" dirty="0" smtClean="0"/>
              <a:t>Find the book in Internet</a:t>
            </a:r>
            <a:r>
              <a:rPr lang="en-US" sz="3000" dirty="0"/>
              <a:t>: </a:t>
            </a:r>
            <a:r>
              <a:rPr lang="en-US" sz="3000" dirty="0">
                <a:hlinkClick r:id="rId5"/>
              </a:rPr>
              <a:t>https://</a:t>
            </a:r>
            <a:r>
              <a:rPr lang="en-US" sz="3000" dirty="0" smtClean="0">
                <a:hlinkClick r:id="rId5"/>
              </a:rPr>
              <a:t>goo.gl/ElgQD3</a:t>
            </a:r>
            <a:endParaRPr lang="en-US" sz="3000" dirty="0" smtClean="0"/>
          </a:p>
        </p:txBody>
      </p:sp>
    </p:spTree>
    <p:extLst>
      <p:ext uri="{BB962C8B-B14F-4D97-AF65-F5344CB8AC3E}">
        <p14:creationId xmlns:p14="http://schemas.microsoft.com/office/powerpoint/2010/main" val="357937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resources for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 smtClean="0"/>
              <a:t>Discussion forum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835" y="2514600"/>
            <a:ext cx="4733884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7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hlinkClick r:id="rId3"/>
              </a:rPr>
              <a:t>Visual Studio Community 2013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Or other C# development environment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hlinkClick r:id="rId4"/>
              </a:rPr>
              <a:t>SharpDevelop</a:t>
            </a:r>
            <a:r>
              <a:rPr lang="en-US" dirty="0" smtClean="0"/>
              <a:t> – lightweight IDE for C#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5"/>
              </a:rPr>
              <a:t>Xamarin </a:t>
            </a:r>
            <a:r>
              <a:rPr lang="en-US" dirty="0" smtClean="0">
                <a:hlinkClick r:id="rId5"/>
              </a:rPr>
              <a:t>Studio </a:t>
            </a:r>
            <a:r>
              <a:rPr lang="en-US" dirty="0" smtClean="0"/>
              <a:t>– powerful IDE for C# / .NET for Linux, Mac OS X, Windows and others</a:t>
            </a:r>
          </a:p>
          <a:p>
            <a:pPr>
              <a:lnSpc>
                <a:spcPct val="110000"/>
              </a:lnSpc>
            </a:pPr>
            <a:r>
              <a:rPr lang="en-US" noProof="1" smtClean="0"/>
              <a:t>Wintellect</a:t>
            </a:r>
            <a:r>
              <a:rPr lang="en-US" dirty="0" smtClean="0"/>
              <a:t> Power Collections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powercollections.codeplex.com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>
                <a:hlinkClick r:id="rId7"/>
              </a:rPr>
              <a:t>Eclipse</a:t>
            </a:r>
            <a:r>
              <a:rPr lang="en-US" dirty="0" smtClean="0"/>
              <a:t> / </a:t>
            </a:r>
            <a:r>
              <a:rPr lang="en-US" dirty="0" smtClean="0">
                <a:hlinkClick r:id="rId8"/>
              </a:rPr>
              <a:t>IntelliJ IDEA</a:t>
            </a:r>
            <a:r>
              <a:rPr lang="en-US" dirty="0" smtClean="0"/>
              <a:t> (for Java), </a:t>
            </a:r>
            <a:r>
              <a:rPr lang="en-US" dirty="0" smtClean="0">
                <a:hlinkClick r:id="rId9"/>
              </a:rPr>
              <a:t>Code::Blocks </a:t>
            </a:r>
            <a:r>
              <a:rPr lang="en-US" dirty="0" smtClean="0"/>
              <a:t>(for C++)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97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</a:t>
            </a:r>
            <a:r>
              <a:rPr lang="en-US" smtClean="0">
                <a:hlinkClick r:id="rId3"/>
              </a:rPr>
              <a:t>softuni.bg/trainings/1147/Data-Structures-June-2015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smtClean="0"/>
              <a:t>Data Structures</a:t>
            </a:r>
            <a:endParaRPr lang="en-US" dirty="0"/>
          </a:p>
        </p:txBody>
      </p:sp>
      <p:pic>
        <p:nvPicPr>
          <p:cNvPr id="11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13" name="Picture 12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4" name="Picture 13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5" name="Picture 14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6" name="Picture 15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9" name="Picture 18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</p:spTree>
    <p:extLst>
      <p:ext uri="{BB962C8B-B14F-4D97-AF65-F5344CB8AC3E}">
        <p14:creationId xmlns:p14="http://schemas.microsoft.com/office/powerpoint/2010/main" val="968450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4825501"/>
            <a:ext cx="9982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Data Structures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98612" y="5636344"/>
            <a:ext cx="8938472" cy="688256"/>
          </a:xfrm>
        </p:spPr>
        <p:txBody>
          <a:bodyPr/>
          <a:lstStyle/>
          <a:p>
            <a:r>
              <a:rPr lang="en-US" dirty="0" smtClean="0"/>
              <a:t>Course Objectives &amp; Program</a:t>
            </a:r>
            <a:endParaRPr lang="en-US" dirty="0"/>
          </a:p>
        </p:txBody>
      </p:sp>
      <p:pic>
        <p:nvPicPr>
          <p:cNvPr id="5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2" y="914400"/>
            <a:ext cx="3657600" cy="36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238459">
            <a:off x="760412" y="1736334"/>
            <a:ext cx="3201108" cy="19581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61702">
            <a:off x="8151812" y="1813177"/>
            <a:ext cx="3200400" cy="176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4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labs,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Data Structures and Algorithms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14470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/>
              <a:t>Course Overview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/>
              <a:t>Data Structures, Algorithms and Complexity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/>
              <a:t>Linear Data Structures – Lists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/>
              <a:t>Linear Data Structures – Stacks and Queues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/>
              <a:t>Trees and Tree-Like Structures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/>
              <a:t>Tree Traversal Algorithms – BFS and DFS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dirty="0"/>
              <a:t>Dictionaries and Hash </a:t>
            </a:r>
            <a:r>
              <a:rPr lang="en-US" dirty="0" smtClean="0"/>
              <a:t>Tables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Part I: Data Structures – Course Program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0412" y="4419600"/>
            <a:ext cx="3137806" cy="19194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3791">
            <a:off x="9127647" y="2319576"/>
            <a:ext cx="2383085" cy="149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52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US" dirty="0" smtClean="0"/>
              <a:t>Advanced </a:t>
            </a:r>
            <a:r>
              <a:rPr lang="en-US" dirty="0"/>
              <a:t>Data Structures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US" dirty="0"/>
              <a:t>Advanced Tree Structures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US" dirty="0"/>
              <a:t>Data Structure Efficiency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US" dirty="0"/>
              <a:t>Exam Preparation</a:t>
            </a:r>
          </a:p>
          <a:p>
            <a:pPr marL="715963" indent="-715963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r>
              <a:rPr lang="en-US" dirty="0"/>
              <a:t>Practical Exam</a:t>
            </a:r>
          </a:p>
          <a:p>
            <a:pPr marL="542925" indent="-542925">
              <a:lnSpc>
                <a:spcPct val="120000"/>
              </a:lnSpc>
              <a:spcBef>
                <a:spcPts val="800"/>
              </a:spcBef>
              <a:spcAft>
                <a:spcPts val="100"/>
              </a:spcAft>
              <a:buFont typeface="+mj-lt"/>
              <a:buAutoNum type="arabicPeriod" startAt="8"/>
            </a:pPr>
            <a:endParaRPr lang="en-GB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I: Data </a:t>
            </a:r>
            <a:r>
              <a:rPr lang="en-US" dirty="0" smtClean="0"/>
              <a:t>Structures – Course Program (2)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03828">
            <a:off x="6728985" y="1326330"/>
            <a:ext cx="4021571" cy="2033624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7376">
            <a:off x="5632568" y="3635134"/>
            <a:ext cx="7229495" cy="2323915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95903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Recursion </a:t>
            </a:r>
            <a:r>
              <a:rPr lang="en-US" dirty="0"/>
              <a:t>and Recursive Algorithms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Combinatorial </a:t>
            </a:r>
            <a:r>
              <a:rPr lang="en-US" dirty="0"/>
              <a:t>Algorithms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Sorting </a:t>
            </a:r>
            <a:r>
              <a:rPr lang="en-US" dirty="0"/>
              <a:t>and Searching Algorithms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Dynamic </a:t>
            </a:r>
            <a:r>
              <a:rPr lang="en-US" dirty="0"/>
              <a:t>Programming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Graphs </a:t>
            </a:r>
            <a:r>
              <a:rPr lang="en-US" dirty="0"/>
              <a:t>and Graph Algorithms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Parallel </a:t>
            </a:r>
            <a:r>
              <a:rPr lang="en-US" dirty="0"/>
              <a:t>Processing and Map-Reduce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Problem </a:t>
            </a:r>
            <a:r>
              <a:rPr lang="en-US" dirty="0"/>
              <a:t>Solving Methodology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 </a:t>
            </a:r>
            <a:r>
              <a:rPr lang="en-US" dirty="0"/>
              <a:t>Preparation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Practical </a:t>
            </a:r>
            <a:r>
              <a:rPr lang="en-US" dirty="0"/>
              <a:t>Exam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Algorithms – </a:t>
            </a:r>
            <a:r>
              <a:rPr lang="en-US" dirty="0"/>
              <a:t>Course Program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808">
            <a:off x="9212272" y="1303245"/>
            <a:ext cx="2176125" cy="165510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7567" t="4876" b="11446"/>
          <a:stretch/>
        </p:blipFill>
        <p:spPr>
          <a:xfrm rot="21212910">
            <a:off x="8166499" y="3857684"/>
            <a:ext cx="2985853" cy="2369372"/>
          </a:xfrm>
          <a:prstGeom prst="roundRect">
            <a:avLst>
              <a:gd name="adj" fmla="val 2561"/>
            </a:avLst>
          </a:prstGeom>
          <a:noFill/>
          <a:ln w="6350">
            <a:solidFill>
              <a:schemeClr val="accent5">
                <a:lumMod val="60000"/>
                <a:lumOff val="40000"/>
                <a:alpha val="2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012" y="1705921"/>
            <a:ext cx="2054572" cy="192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7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4278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5104" y="1295400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375560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Svetlin Nakov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, PhD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Training &amp; Inspiration Manager</a:t>
            </a:r>
            <a:br>
              <a:rPr lang="en-US" dirty="0" smtClean="0"/>
            </a:br>
            <a:r>
              <a:rPr lang="en-US" dirty="0" smtClean="0"/>
              <a:t>@ Software University</a:t>
            </a:r>
            <a:endParaRPr lang="en-US" dirty="0"/>
          </a:p>
          <a:p>
            <a:pPr lvl="1" eaLnBrk="1" hangingPunct="1">
              <a:lnSpc>
                <a:spcPct val="10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20+</a:t>
            </a:r>
            <a:r>
              <a:rPr lang="en-US" dirty="0" smtClean="0"/>
              <a:t> years software development experience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/>
              <a:t>10+ years experience as trainer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Author of </a:t>
            </a:r>
            <a:r>
              <a:rPr lang="en-US" dirty="0" smtClean="0"/>
              <a:t>7 programming books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Winner in International programming contests and Olympiads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Speaker at </a:t>
            </a:r>
            <a:r>
              <a:rPr lang="en-US" dirty="0"/>
              <a:t>hundreds of </a:t>
            </a:r>
            <a:r>
              <a:rPr lang="en-US" dirty="0" smtClean="0"/>
              <a:t>events</a:t>
            </a:r>
          </a:p>
          <a:p>
            <a:pPr lvl="1">
              <a:lnSpc>
                <a:spcPct val="100000"/>
              </a:lnSpc>
            </a:pPr>
            <a:r>
              <a:rPr lang="da-DK" dirty="0" smtClean="0"/>
              <a:t>Web </a:t>
            </a:r>
            <a:r>
              <a:rPr lang="da-DK" dirty="0"/>
              <a:t>site &amp; blog: </a:t>
            </a:r>
            <a:r>
              <a:rPr lang="da-DK" dirty="0" smtClean="0">
                <a:hlinkClick r:id="rId2"/>
              </a:rPr>
              <a:t>www.nakov.com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6" name="Picture 6" descr="Svetlin-Nakov-face-sm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641" y="1629000"/>
            <a:ext cx="2387771" cy="291579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9261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19200"/>
            <a:ext cx="8723399" cy="5426076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4000" b="1" noProof="1" smtClean="0">
                <a:solidFill>
                  <a:schemeClr val="tx2">
                    <a:lumMod val="75000"/>
                  </a:schemeClr>
                </a:solidFill>
              </a:rPr>
              <a:t>Preslav Nakov</a:t>
            </a:r>
            <a:r>
              <a:rPr lang="en-US" sz="4000" noProof="1" smtClean="0">
                <a:solidFill>
                  <a:schemeClr val="tx2">
                    <a:lumMod val="75000"/>
                  </a:schemeClr>
                </a:solidFill>
              </a:rPr>
              <a:t>, PhD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Co-author of the Bulgarian algorithms bible "</a:t>
            </a:r>
            <a:r>
              <a:rPr lang="en-US" dirty="0" smtClean="0">
                <a:hlinkClick r:id="rId2"/>
              </a:rPr>
              <a:t>Programming = ++ Algorithms</a:t>
            </a:r>
            <a:r>
              <a:rPr lang="en-US" dirty="0" smtClean="0"/>
              <a:t>"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PhD in computational linguistics from University of California, Berkeley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Senior </a:t>
            </a:r>
            <a:r>
              <a:rPr lang="en-US" dirty="0"/>
              <a:t>Scientist at the Qatar Computing Research Institute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International expert </a:t>
            </a:r>
            <a:r>
              <a:rPr lang="en-US" dirty="0"/>
              <a:t>in </a:t>
            </a:r>
            <a:r>
              <a:rPr lang="en-US" dirty="0" smtClean="0"/>
              <a:t>data structures, algorithms, computational linguistics, natural language processing (</a:t>
            </a:r>
            <a:r>
              <a:rPr lang="en-US" dirty="0"/>
              <a:t>NLP), </a:t>
            </a:r>
            <a:r>
              <a:rPr lang="en-US" dirty="0" smtClean="0"/>
              <a:t>lexical semantics, machine translation, Web as a corpus, bioinformatics, </a:t>
            </a:r>
            <a:r>
              <a:rPr lang="en-US" dirty="0"/>
              <a:t>and </a:t>
            </a:r>
            <a:r>
              <a:rPr lang="en-US" dirty="0" err="1"/>
              <a:t>BioNLP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Web site: </a:t>
            </a:r>
            <a:r>
              <a:rPr lang="en-US" dirty="0">
                <a:hlinkClick r:id="rId3"/>
              </a:rPr>
              <a:t>http://people.ischool.berkeley.edu/~nakov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(2)</a:t>
            </a:r>
            <a:endParaRPr lang="en-US" dirty="0"/>
          </a:p>
        </p:txBody>
      </p:sp>
      <p:pic>
        <p:nvPicPr>
          <p:cNvPr id="9" name="Picture 2" descr="Преслав Наков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580" y="1708508"/>
            <a:ext cx="2319632" cy="2750847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4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1236</Words>
  <Application>Microsoft Office PowerPoint</Application>
  <PresentationFormat>Custom</PresentationFormat>
  <Paragraphs>241</Paragraphs>
  <Slides>31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Consolas</vt:lpstr>
      <vt:lpstr>Wingdings</vt:lpstr>
      <vt:lpstr>Wingdings 2</vt:lpstr>
      <vt:lpstr>SoftUni 16x9</vt:lpstr>
      <vt:lpstr>Data Structures</vt:lpstr>
      <vt:lpstr>Table of Contents</vt:lpstr>
      <vt:lpstr>Data Structures</vt:lpstr>
      <vt:lpstr>Part I: Data Structures – Course Program</vt:lpstr>
      <vt:lpstr>Part I: Data Structures – Course Program (2)</vt:lpstr>
      <vt:lpstr>Part II: Algorithms – Course Program</vt:lpstr>
      <vt:lpstr>The Trainers Team</vt:lpstr>
      <vt:lpstr>Trainers Team</vt:lpstr>
      <vt:lpstr>Trainers Team (2)</vt:lpstr>
      <vt:lpstr>Trainers Team (3)</vt:lpstr>
      <vt:lpstr>Trainers Team (4)</vt:lpstr>
      <vt:lpstr>Trainers Team (5)</vt:lpstr>
      <vt:lpstr>Trainers Team (6)</vt:lpstr>
      <vt:lpstr>Data Structures: More Details </vt:lpstr>
      <vt:lpstr>Training Duration – Data Structures</vt:lpstr>
      <vt:lpstr>Programming Languages</vt:lpstr>
      <vt:lpstr>Why English?</vt:lpstr>
      <vt:lpstr>Data Structures</vt:lpstr>
      <vt:lpstr>Scoring System for the "Data Structures"</vt:lpstr>
      <vt:lpstr>Data Structures – Practical Exam</vt:lpstr>
      <vt:lpstr>Homework Assignments</vt:lpstr>
      <vt:lpstr>Homework Peer Reviews</vt:lpstr>
      <vt:lpstr>Resources</vt:lpstr>
      <vt:lpstr>Course Web Site &amp; Forums</vt:lpstr>
      <vt:lpstr>Data Structures Slides and Videos</vt:lpstr>
      <vt:lpstr>Data Structures – Additional Resources</vt:lpstr>
      <vt:lpstr>Software University Learning System (SULS)</vt:lpstr>
      <vt:lpstr>Recommended Software</vt:lpstr>
      <vt:lpstr>Data Structures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Structures - Course Introduction</dc:title>
  <dc:subject>Software Development Course</dc:subject>
  <dc:creator/>
  <cp:keywords>data structures, algorithms, trees, lists, graphs, programming,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2015-07-07T12:57:35Z</dcterms:modified>
  <cp:category>Data Structures, Algorithms, Trees, Lists, Graphs,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